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0" r:id="rId2"/>
    <p:sldId id="263" r:id="rId3"/>
    <p:sldId id="279" r:id="rId4"/>
    <p:sldId id="269" r:id="rId5"/>
    <p:sldId id="278" r:id="rId6"/>
    <p:sldId id="275" r:id="rId7"/>
    <p:sldId id="276" r:id="rId8"/>
    <p:sldId id="277" r:id="rId9"/>
    <p:sldId id="280" r:id="rId10"/>
    <p:sldId id="281" r:id="rId11"/>
    <p:sldId id="289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137" autoAdjust="0"/>
    <p:restoredTop sz="94133" autoAdjust="0"/>
  </p:normalViewPr>
  <p:slideViewPr>
    <p:cSldViewPr snapToGrid="0" snapToObjects="1">
      <p:cViewPr>
        <p:scale>
          <a:sx n="100" d="100"/>
          <a:sy n="100" d="100"/>
        </p:scale>
        <p:origin x="896" y="-1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BDE45E97-3D5F-B942-B74B-9F83A210C3F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24000" y="614363"/>
            <a:ext cx="9144000" cy="530066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B5C3C90B-9583-9946-A4E6-D640E2D2ED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4400" b="1">
                <a:solidFill>
                  <a:srgbClr val="7030A0"/>
                </a:solidFill>
                <a:latin typeface="Book Antiqua" panose="0204060205030503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0A77BB83-998A-5243-9543-101B84AFE9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7030A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21F7FEC-6604-4149-9004-DBACD62553F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099166"/>
            <a:ext cx="2743200" cy="365125"/>
          </a:xfrm>
        </p:spPr>
        <p:txBody>
          <a:bodyPr/>
          <a:lstStyle/>
          <a:p>
            <a:fld id="{819ABF86-AA97-E446-B570-44697F890767}" type="datetimeFigureOut">
              <a:rPr lang="en-US" smtClean="0"/>
              <a:t>10/12/18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929C349-1202-CC4D-8EB8-3AE2E1BEC3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099166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74E1585-C619-D64E-BE0D-00DAB5902A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099166"/>
            <a:ext cx="2743200" cy="365125"/>
          </a:xfrm>
        </p:spPr>
        <p:txBody>
          <a:bodyPr/>
          <a:lstStyle/>
          <a:p>
            <a:fld id="{C859F5F9-7D35-B349-A2C8-64DDA0F69B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7138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63B4136-E4A4-C04F-A42B-9CCB35A2BD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5490A570-02BF-7D4E-A34A-E4A0ED3A5D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E948556-ED51-CB46-B7DF-094A6E4B9A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ABF86-AA97-E446-B570-44697F890767}" type="datetimeFigureOut">
              <a:rPr lang="en-US" smtClean="0"/>
              <a:t>10/12/18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6507B0E-B86A-B046-B51A-CB3D2742D8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0373D8E-55A0-1E42-83AA-893855EBC7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9F5F9-7D35-B349-A2C8-64DDA0F69B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342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84B0452E-6572-0F49-95BD-911C7BCAADC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B25C7A71-FF9E-A849-80FF-74C4BA01A5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1DBAA62-CF3E-944C-B89E-65B87ACBD7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ABF86-AA97-E446-B570-44697F890767}" type="datetimeFigureOut">
              <a:rPr lang="en-US" smtClean="0"/>
              <a:t>10/12/18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8BBEA53-E52C-954B-AE68-EE535B18D1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283BE05-F5CA-464E-AF0C-8793EA1580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9F5F9-7D35-B349-A2C8-64DDA0F69B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8664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5DAA81E-140C-FC46-87FF-2EDA5F9644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DF2F2A2-3A1C-5D4D-BA24-5D965CB328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3871FA5-ADA5-5248-9A47-0C70E4B7B4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ABF86-AA97-E446-B570-44697F890767}" type="datetimeFigureOut">
              <a:rPr lang="en-US" smtClean="0"/>
              <a:t>10/12/18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17DC3D7-5784-E940-91D9-FAD746BE33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B8F6E4F-4281-9B42-8E1A-6DF008F933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9F5F9-7D35-B349-A2C8-64DDA0F69B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6289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5422FED-2EDF-D045-80C2-2AD49BD44F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CC6DF32D-F709-A54C-B565-BA0905E380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D8CB607-B1F3-BB4D-823F-3C416796A7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ABF86-AA97-E446-B570-44697F890767}" type="datetimeFigureOut">
              <a:rPr lang="en-US" smtClean="0"/>
              <a:t>10/12/18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AEF16DB-6DF2-F840-BC5B-C5BC383052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95E8E37-2245-3D46-92AF-DBC731C5D8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9F5F9-7D35-B349-A2C8-64DDA0F69B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5087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023BA0C-6ACD-C149-9466-82E3257B88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946264D-7C67-014D-81A7-B3AF504067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3541A4C5-6630-A64C-A99B-27C3264BC7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A68AAD50-D655-E744-9E44-3A5A7EED99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ABF86-AA97-E446-B570-44697F890767}" type="datetimeFigureOut">
              <a:rPr lang="en-US" smtClean="0"/>
              <a:t>10/12/18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900A2235-B11E-9C49-8356-576C16B8B1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E26597A-14FF-8D44-9286-AE76414C2B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9F5F9-7D35-B349-A2C8-64DDA0F69B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8992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DC9C833-D421-F84F-A8D7-2FAF6C9239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128B81ED-5D15-F748-8E5A-CD2985A137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3A3ECEBD-404C-EC4A-B711-622286D7A6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58FC2C04-BC3A-794B-A055-CD5254B8BCD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9689FFD5-7B46-E846-9632-6F6B011DA4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94E1F954-9685-EF47-8A29-5CB800409D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ABF86-AA97-E446-B570-44697F890767}" type="datetimeFigureOut">
              <a:rPr lang="en-US" smtClean="0"/>
              <a:t>10/12/18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59A6BEDB-C487-2543-B5F0-1E92011F19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2FD853AB-7E17-564A-9849-E3FEE58548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9F5F9-7D35-B349-A2C8-64DDA0F69B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919D931-B861-864C-A660-6233A00B1E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C2B0DF28-58CD-0D45-87E2-7473F8BC55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ABF86-AA97-E446-B570-44697F890767}" type="datetimeFigureOut">
              <a:rPr lang="en-US" smtClean="0"/>
              <a:t>10/12/18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5C729D46-D283-1F4B-A030-C28668F2BE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DF576AD2-DEAF-074B-9819-692D477E1E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9F5F9-7D35-B349-A2C8-64DDA0F69B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598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5395C010-AB10-084B-A81E-336006D10A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ABF86-AA97-E446-B570-44697F890767}" type="datetimeFigureOut">
              <a:rPr lang="en-US" smtClean="0"/>
              <a:t>10/12/18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6748444A-38E1-CB44-A241-CF18FDB281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E0F0E612-D4A1-004D-9B79-50774EADDD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9F5F9-7D35-B349-A2C8-64DDA0F69B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6974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10BAD50-DB52-3E44-AA27-EF3C5C5643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B098DB7-15CB-3641-ABF0-4F67494590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23FA76DA-3401-344C-944B-0F56B80597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4BE09A07-838A-CD46-B2A5-EED6784188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ABF86-AA97-E446-B570-44697F890767}" type="datetimeFigureOut">
              <a:rPr lang="en-US" smtClean="0"/>
              <a:t>10/12/18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ADD3E9AD-C061-984B-983A-42205D2429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2DCF6D3-AB3E-0845-ABAC-530B7D4A30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9F5F9-7D35-B349-A2C8-64DDA0F69B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1823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D4B7BD7-DAD3-4E4A-927B-CF69AE49A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53C5F615-C75F-F146-95F3-F1D2F38DDE9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0924547F-0841-2749-9283-4D3801267B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CE133D5B-3958-484D-BA83-A7CF7A3FD5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ABF86-AA97-E446-B570-44697F890767}" type="datetimeFigureOut">
              <a:rPr lang="en-US" smtClean="0"/>
              <a:t>10/12/18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586FC43-900D-804B-B10F-3EDD1BC0DF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75474B0-3459-3D43-A0B0-0F8E73FCFC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9F5F9-7D35-B349-A2C8-64DDA0F69B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8995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4" Type="http://schemas.openxmlformats.org/officeDocument/2006/relationships/image" Target="../media/image2.png"/><Relationship Id="rId15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000">
              <a:srgbClr val="1B2C51"/>
            </a:gs>
            <a:gs pos="0">
              <a:srgbClr val="1C2B52"/>
            </a:gs>
            <a:gs pos="0">
              <a:srgbClr val="1C2B52"/>
            </a:gs>
            <a:gs pos="36000">
              <a:srgbClr val="1D2B53"/>
            </a:gs>
            <a:gs pos="23000">
              <a:srgbClr val="202B55"/>
            </a:gs>
            <a:gs pos="0">
              <a:srgbClr val="262959"/>
            </a:gs>
            <a:gs pos="95000">
              <a:srgbClr val="192C50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D9D6F158-D495-E043-995F-6133B4FD4339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 rot="5400000">
            <a:off x="2467918" y="-2967982"/>
            <a:ext cx="7300912" cy="12722527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168B2DCB-46B0-3340-B09D-E1B7D0B97E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E745345-350B-D74F-9BDA-32DF45B579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1193C70-13F7-B743-811F-F4E9E87C858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22775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819ABF86-AA97-E446-B570-44697F890767}" type="datetimeFigureOut">
              <a:rPr lang="en-US" smtClean="0"/>
              <a:pPr/>
              <a:t>10/12/18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C95C407-CC5C-3E4F-8B4B-5C9B8F03ED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2775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40D3831-9B8C-6C48-B46A-452AE68F44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22775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C859F5F9-7D35-B349-A2C8-64DDA0F69B93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xmlns="" id="{9D861CE8-32C9-5849-9B08-4A1AD3F1ED80}"/>
              </a:ext>
            </a:extLst>
          </p:cNvPr>
          <p:cNvGrpSpPr/>
          <p:nvPr userDrawn="1"/>
        </p:nvGrpSpPr>
        <p:grpSpPr>
          <a:xfrm>
            <a:off x="10675167" y="-171458"/>
            <a:ext cx="1702571" cy="1714498"/>
            <a:chOff x="10084616" y="257177"/>
            <a:chExt cx="1702571" cy="1714498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xmlns="" id="{9CF02E9A-285C-9348-A8E1-C6EA60A2FDA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/>
            <a:stretch>
              <a:fillRect/>
            </a:stretch>
          </p:blipFill>
          <p:spPr>
            <a:xfrm>
              <a:off x="10148533" y="517996"/>
              <a:ext cx="1491370" cy="1198090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prst="angle"/>
              <a:bevelB prst="angle"/>
            </a:sp3d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xmlns="" id="{087F8932-1B6D-034A-A8C8-0EEE12DC8AB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/>
            <a:stretch>
              <a:fillRect/>
            </a:stretch>
          </p:blipFill>
          <p:spPr>
            <a:xfrm>
              <a:off x="10084616" y="257177"/>
              <a:ext cx="1702571" cy="1714498"/>
            </a:xfrm>
            <a:prstGeom prst="rect">
              <a:avLst/>
            </a:prstGeom>
          </p:spPr>
        </p:pic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xmlns="" id="{F576940F-3F27-E243-AE1F-72739FAF3E8D}"/>
                </a:ext>
              </a:extLst>
            </p:cNvPr>
            <p:cNvSpPr txBox="1"/>
            <p:nvPr/>
          </p:nvSpPr>
          <p:spPr>
            <a:xfrm>
              <a:off x="10568068" y="1580277"/>
              <a:ext cx="928783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dirty="0">
                  <a:solidFill>
                    <a:schemeClr val="accent4">
                      <a:lumMod val="60000"/>
                      <a:lumOff val="40000"/>
                    </a:schemeClr>
                  </a:solidFill>
                  <a:latin typeface="Book Antiqua" panose="02040602050305030304" pitchFamily="18" charset="0"/>
                  <a:cs typeface="Bangla Sangam MN" panose="02000000000000000000" pitchFamily="2" charset="0"/>
                </a:rPr>
                <a:t>GAB 2018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912147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hyperlink" Target="https://www.region7saicenters.org/gab/2018/index.html" TargetMode="External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6188" y="-143435"/>
            <a:ext cx="12604376" cy="719865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988" y="661709"/>
            <a:ext cx="10929648" cy="552665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  <a:bevelB/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696" y="717124"/>
            <a:ext cx="856544" cy="86229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6944" y="2380240"/>
            <a:ext cx="2067589" cy="1515499"/>
          </a:xfrm>
          <a:prstGeom prst="rect">
            <a:avLst/>
          </a:prstGeom>
          <a:scene3d>
            <a:camera prst="orthographicFront"/>
            <a:lightRig rig="threePt" dir="t"/>
          </a:scene3d>
          <a:sp3d extrusionH="76200">
            <a:bevelB/>
            <a:extrusionClr>
              <a:srgbClr val="FFC000"/>
            </a:extrusion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0248" y="735596"/>
            <a:ext cx="856544" cy="86229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368819" y="3621282"/>
            <a:ext cx="956383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Love in Action ~ Prayers for Global Peace</a:t>
            </a:r>
            <a:endParaRPr lang="en-US" sz="4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48752" y="2749452"/>
            <a:ext cx="80413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GAB</a:t>
            </a:r>
            <a:r>
              <a:rPr lang="en-US" sz="4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	</a:t>
            </a:r>
            <a:r>
              <a:rPr lang="en-US" sz="4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		                 2018</a:t>
            </a:r>
            <a:endParaRPr lang="en-US" sz="4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4569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6188" y="-143435"/>
            <a:ext cx="12604376" cy="719865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1806" y="-36728"/>
            <a:ext cx="1305502" cy="95690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06" y="57885"/>
            <a:ext cx="781366" cy="78661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6672" y="782425"/>
            <a:ext cx="10356895" cy="532254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10" name="TextBox 9"/>
          <p:cNvSpPr txBox="1"/>
          <p:nvPr/>
        </p:nvSpPr>
        <p:spPr>
          <a:xfrm>
            <a:off x="1078166" y="743684"/>
            <a:ext cx="252986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Sessions…</a:t>
            </a:r>
            <a:endParaRPr lang="en-US" sz="4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7373247"/>
              </p:ext>
            </p:extLst>
          </p:nvPr>
        </p:nvGraphicFramePr>
        <p:xfrm>
          <a:off x="1819835" y="1577789"/>
          <a:ext cx="7969623" cy="4163198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4036931">
                  <a:extLst>
                    <a:ext uri="{9D8B030D-6E8A-4147-A177-3AD203B41FA5}">
                      <a16:colId xmlns:a16="http://schemas.microsoft.com/office/drawing/2014/main" xmlns="" val="1285348669"/>
                    </a:ext>
                  </a:extLst>
                </a:gridCol>
                <a:gridCol w="3932692">
                  <a:extLst>
                    <a:ext uri="{9D8B030D-6E8A-4147-A177-3AD203B41FA5}">
                      <a16:colId xmlns:a16="http://schemas.microsoft.com/office/drawing/2014/main" xmlns="" val="531257433"/>
                    </a:ext>
                  </a:extLst>
                </a:gridCol>
              </a:tblGrid>
              <a:tr h="320246">
                <a:tc>
                  <a:txBody>
                    <a:bodyPr/>
                    <a:lstStyle/>
                    <a:p>
                      <a:pPr rtl="0" fontAlgn="b"/>
                      <a:r>
                        <a:rPr lang="en-US" sz="200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Santa Cruz + Monterey</a:t>
                      </a:r>
                      <a:endParaRPr lang="en-US" sz="2000" b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19050" marR="19050" marT="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6:00 - 6:30 AM</a:t>
                      </a:r>
                      <a:endParaRPr lang="en-US" sz="2000" b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19050" marR="19050" marT="0" marB="0" anchor="b"/>
                </a:tc>
                <a:extLst>
                  <a:ext uri="{0D108BD9-81ED-4DB2-BD59-A6C34878D82A}">
                    <a16:rowId xmlns:a16="http://schemas.microsoft.com/office/drawing/2014/main" xmlns="" val="73860748"/>
                  </a:ext>
                </a:extLst>
              </a:tr>
              <a:tr h="320246">
                <a:tc>
                  <a:txBody>
                    <a:bodyPr/>
                    <a:lstStyle/>
                    <a:p>
                      <a:pPr rtl="0" fontAlgn="b"/>
                      <a:r>
                        <a:rPr lang="en-US" sz="200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Peninsula</a:t>
                      </a:r>
                      <a:endParaRPr lang="en-US" sz="2000" b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19050" marR="19050" marT="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6:30 - 8:00 AM</a:t>
                      </a:r>
                      <a:endParaRPr lang="en-US" sz="2000" b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19050" marR="19050" marT="0" marB="0" anchor="b"/>
                </a:tc>
                <a:extLst>
                  <a:ext uri="{0D108BD9-81ED-4DB2-BD59-A6C34878D82A}">
                    <a16:rowId xmlns:a16="http://schemas.microsoft.com/office/drawing/2014/main" xmlns="" val="1965724764"/>
                  </a:ext>
                </a:extLst>
              </a:tr>
              <a:tr h="320246">
                <a:tc>
                  <a:txBody>
                    <a:bodyPr/>
                    <a:lstStyle/>
                    <a:p>
                      <a:pPr rtl="0" fontAlgn="b"/>
                      <a:r>
                        <a:rPr lang="en-US" sz="200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Concord</a:t>
                      </a:r>
                      <a:endParaRPr lang="en-US" sz="2000" b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19050" marR="19050" marT="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8:00 - 9:20 AM</a:t>
                      </a:r>
                      <a:endParaRPr lang="en-US" sz="2000" b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19050" marR="19050" marT="0" marB="0" anchor="b"/>
                </a:tc>
                <a:extLst>
                  <a:ext uri="{0D108BD9-81ED-4DB2-BD59-A6C34878D82A}">
                    <a16:rowId xmlns:a16="http://schemas.microsoft.com/office/drawing/2014/main" xmlns="" val="2627497360"/>
                  </a:ext>
                </a:extLst>
              </a:tr>
              <a:tr h="320246">
                <a:tc>
                  <a:txBody>
                    <a:bodyPr/>
                    <a:lstStyle/>
                    <a:p>
                      <a:pPr rtl="0" fontAlgn="b"/>
                      <a:r>
                        <a:rPr lang="en-US" sz="200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SSE CSJ</a:t>
                      </a:r>
                      <a:endParaRPr lang="en-US" sz="2000" b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19050" marR="19050" marT="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9:20 - 10:30 AM</a:t>
                      </a:r>
                      <a:endParaRPr lang="en-US" sz="2000" b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19050" marR="19050" marT="0" marB="0" anchor="b"/>
                </a:tc>
                <a:extLst>
                  <a:ext uri="{0D108BD9-81ED-4DB2-BD59-A6C34878D82A}">
                    <a16:rowId xmlns:a16="http://schemas.microsoft.com/office/drawing/2014/main" xmlns="" val="2455840271"/>
                  </a:ext>
                </a:extLst>
              </a:tr>
              <a:tr h="320246">
                <a:tc>
                  <a:txBody>
                    <a:bodyPr/>
                    <a:lstStyle/>
                    <a:p>
                      <a:pPr rtl="0" fontAlgn="b"/>
                      <a:r>
                        <a:rPr lang="en-US" sz="200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SSE Tri-Valley</a:t>
                      </a:r>
                      <a:endParaRPr lang="en-US" sz="2000" b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19050" marR="19050" marT="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10:30- 11:35 AM</a:t>
                      </a:r>
                      <a:endParaRPr lang="en-US" sz="2000" b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19050" marR="19050" marT="0" marB="0" anchor="b"/>
                </a:tc>
                <a:extLst>
                  <a:ext uri="{0D108BD9-81ED-4DB2-BD59-A6C34878D82A}">
                    <a16:rowId xmlns:a16="http://schemas.microsoft.com/office/drawing/2014/main" xmlns="" val="1945947028"/>
                  </a:ext>
                </a:extLst>
              </a:tr>
              <a:tr h="320246">
                <a:tc>
                  <a:txBody>
                    <a:bodyPr/>
                    <a:lstStyle/>
                    <a:p>
                      <a:pPr rtl="0" fontAlgn="b"/>
                      <a:r>
                        <a:rPr lang="en-US" sz="200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Elk Grove</a:t>
                      </a:r>
                      <a:endParaRPr lang="en-US" sz="2000" b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19050" marR="19050" marT="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11:35 - 12:40 PM</a:t>
                      </a:r>
                      <a:endParaRPr lang="en-US" sz="2000" b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19050" marR="19050" marT="0" marB="0" anchor="b"/>
                </a:tc>
                <a:extLst>
                  <a:ext uri="{0D108BD9-81ED-4DB2-BD59-A6C34878D82A}">
                    <a16:rowId xmlns:a16="http://schemas.microsoft.com/office/drawing/2014/main" xmlns="" val="590871307"/>
                  </a:ext>
                </a:extLst>
              </a:tr>
              <a:tr h="320246">
                <a:tc>
                  <a:txBody>
                    <a:bodyPr/>
                    <a:lstStyle/>
                    <a:p>
                      <a:pPr rtl="0" fontAlgn="b"/>
                      <a:r>
                        <a:rPr lang="en-US" sz="200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San Jose</a:t>
                      </a:r>
                      <a:endParaRPr lang="en-US" sz="2000" b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19050" marR="19050" marT="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12:40 - 1:10 PM</a:t>
                      </a:r>
                      <a:endParaRPr lang="en-US" sz="2000" b="0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19050" marR="19050" marT="0" marB="0" anchor="b"/>
                </a:tc>
                <a:extLst>
                  <a:ext uri="{0D108BD9-81ED-4DB2-BD59-A6C34878D82A}">
                    <a16:rowId xmlns:a16="http://schemas.microsoft.com/office/drawing/2014/main" xmlns="" val="1236728490"/>
                  </a:ext>
                </a:extLst>
              </a:tr>
              <a:tr h="320246">
                <a:tc>
                  <a:txBody>
                    <a:bodyPr/>
                    <a:lstStyle/>
                    <a:p>
                      <a:pPr rtl="0" fontAlgn="b"/>
                      <a:r>
                        <a:rPr lang="en-US" sz="200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Stockton</a:t>
                      </a:r>
                      <a:endParaRPr lang="en-US" sz="2000" b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19050" marR="19050" marT="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1:10 - 1: 40 PM</a:t>
                      </a:r>
                      <a:endParaRPr lang="en-US" sz="2000" b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19050" marR="19050" marT="0" marB="0" anchor="b"/>
                </a:tc>
                <a:extLst>
                  <a:ext uri="{0D108BD9-81ED-4DB2-BD59-A6C34878D82A}">
                    <a16:rowId xmlns:a16="http://schemas.microsoft.com/office/drawing/2014/main" xmlns="" val="3863160961"/>
                  </a:ext>
                </a:extLst>
              </a:tr>
              <a:tr h="320246">
                <a:tc>
                  <a:txBody>
                    <a:bodyPr/>
                    <a:lstStyle/>
                    <a:p>
                      <a:pPr rtl="0" fontAlgn="b"/>
                      <a:r>
                        <a:rPr lang="en-US" sz="200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Tri-Valley</a:t>
                      </a:r>
                      <a:endParaRPr lang="en-US" sz="2000" b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19050" marR="19050" marT="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1:40 - 2:40 PM</a:t>
                      </a:r>
                      <a:endParaRPr lang="en-US" sz="2000" b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19050" marR="19050" marT="0" marB="0" anchor="b"/>
                </a:tc>
                <a:extLst>
                  <a:ext uri="{0D108BD9-81ED-4DB2-BD59-A6C34878D82A}">
                    <a16:rowId xmlns:a16="http://schemas.microsoft.com/office/drawing/2014/main" xmlns="" val="64679386"/>
                  </a:ext>
                </a:extLst>
              </a:tr>
              <a:tr h="320246">
                <a:tc>
                  <a:txBody>
                    <a:bodyPr/>
                    <a:lstStyle/>
                    <a:p>
                      <a:pPr rtl="0" fontAlgn="b"/>
                      <a:r>
                        <a:rPr lang="en-US" sz="200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CSJ</a:t>
                      </a:r>
                      <a:endParaRPr lang="en-US" sz="2000" b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19050" marR="19050" marT="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2:40 - 3:15 PM</a:t>
                      </a:r>
                      <a:endParaRPr lang="en-US" sz="2000" b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19050" marR="19050" marT="0" marB="0" anchor="b"/>
                </a:tc>
                <a:extLst>
                  <a:ext uri="{0D108BD9-81ED-4DB2-BD59-A6C34878D82A}">
                    <a16:rowId xmlns:a16="http://schemas.microsoft.com/office/drawing/2014/main" xmlns="" val="3607530669"/>
                  </a:ext>
                </a:extLst>
              </a:tr>
              <a:tr h="320246">
                <a:tc>
                  <a:txBody>
                    <a:bodyPr/>
                    <a:lstStyle/>
                    <a:p>
                      <a:pPr rtl="0" fontAlgn="b"/>
                      <a:r>
                        <a:rPr lang="en-US" sz="200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Unison</a:t>
                      </a:r>
                      <a:endParaRPr lang="en-US" sz="2000" b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19050" marR="19050" marT="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3:15- 3:45 PM</a:t>
                      </a:r>
                      <a:endParaRPr lang="en-US" sz="2000" b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19050" marR="19050" marT="0" marB="0" anchor="b"/>
                </a:tc>
                <a:extLst>
                  <a:ext uri="{0D108BD9-81ED-4DB2-BD59-A6C34878D82A}">
                    <a16:rowId xmlns:a16="http://schemas.microsoft.com/office/drawing/2014/main" xmlns="" val="2689678790"/>
                  </a:ext>
                </a:extLst>
              </a:tr>
              <a:tr h="320246">
                <a:tc>
                  <a:txBody>
                    <a:bodyPr/>
                    <a:lstStyle/>
                    <a:p>
                      <a:pPr rtl="0" fontAlgn="b"/>
                      <a:r>
                        <a:rPr lang="en-US" sz="200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GAB Unity Session</a:t>
                      </a:r>
                      <a:endParaRPr lang="en-US" sz="2000" b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19050" marR="19050" marT="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3:45- 5:30 PM</a:t>
                      </a:r>
                      <a:endParaRPr lang="en-US" sz="2000" b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19050" marR="19050" marT="0" marB="0" anchor="b"/>
                </a:tc>
                <a:extLst>
                  <a:ext uri="{0D108BD9-81ED-4DB2-BD59-A6C34878D82A}">
                    <a16:rowId xmlns:a16="http://schemas.microsoft.com/office/drawing/2014/main" xmlns="" val="2670623660"/>
                  </a:ext>
                </a:extLst>
              </a:tr>
              <a:tr h="320246">
                <a:tc>
                  <a:txBody>
                    <a:bodyPr/>
                    <a:lstStyle/>
                    <a:p>
                      <a:pPr rtl="0" fontAlgn="b"/>
                      <a:r>
                        <a:rPr lang="en-US" sz="200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Rapid Sequence / Closing Prayers</a:t>
                      </a:r>
                      <a:endParaRPr lang="en-US" sz="2000" b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19050" marR="19050" marT="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5:30 - 6:00 PM</a:t>
                      </a:r>
                      <a:endParaRPr lang="en-US" sz="2000" b="0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19050" marR="19050" marT="0" marB="0" anchor="b"/>
                </a:tc>
                <a:extLst>
                  <a:ext uri="{0D108BD9-81ED-4DB2-BD59-A6C34878D82A}">
                    <a16:rowId xmlns:a16="http://schemas.microsoft.com/office/drawing/2014/main" xmlns="" val="16405130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85403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6188" y="-143435"/>
            <a:ext cx="12604376" cy="719865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988" y="661709"/>
            <a:ext cx="10929648" cy="552665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  <a:bevelB/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696" y="717124"/>
            <a:ext cx="856544" cy="86229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1673" y="666581"/>
            <a:ext cx="1374368" cy="100738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371644" y="2374110"/>
            <a:ext cx="3703258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Thank You </a:t>
            </a:r>
          </a:p>
          <a:p>
            <a:pPr algn="ctr"/>
            <a:r>
              <a:rPr lang="en-US" sz="4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&amp;</a:t>
            </a:r>
          </a:p>
          <a:p>
            <a:pPr algn="ctr"/>
            <a:r>
              <a:rPr lang="en-US" sz="4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Loving </a:t>
            </a:r>
            <a:r>
              <a:rPr lang="en-US" sz="40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Sairams</a:t>
            </a:r>
            <a:endParaRPr lang="en-US" sz="4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6279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6188" y="-143435"/>
            <a:ext cx="12604376" cy="719865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1806" y="-36728"/>
            <a:ext cx="1305502" cy="95690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06" y="57885"/>
            <a:ext cx="781366" cy="78661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6672" y="753035"/>
            <a:ext cx="10356895" cy="524435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10" name="TextBox 9"/>
          <p:cNvSpPr txBox="1"/>
          <p:nvPr/>
        </p:nvSpPr>
        <p:spPr>
          <a:xfrm>
            <a:off x="1161634" y="1130986"/>
            <a:ext cx="712086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Global </a:t>
            </a:r>
            <a:r>
              <a:rPr lang="en-US" sz="40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Akhanda</a:t>
            </a:r>
            <a:r>
              <a:rPr lang="en-US" sz="4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Bhajan</a:t>
            </a:r>
            <a:r>
              <a:rPr lang="en-US" sz="4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 - 2018</a:t>
            </a:r>
            <a:endParaRPr lang="en-US" sz="4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1151246" y="1979153"/>
            <a:ext cx="10594192" cy="393951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sp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None/>
              <a:defRPr sz="28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None/>
              <a:defRPr sz="28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None/>
              <a:defRPr sz="28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None/>
              <a:defRPr sz="28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None/>
              <a:defRPr sz="28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None/>
              <a:defRPr sz="28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None/>
              <a:defRPr sz="28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None/>
              <a:defRPr sz="28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None/>
              <a:defRPr sz="28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ct val="100000"/>
              <a:buFontTx/>
              <a:buNone/>
              <a:tabLst/>
              <a:defRPr/>
            </a:pPr>
            <a:r>
              <a:rPr lang="en-US" altLang="en-US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Theme 	: Love in Action ~ </a:t>
            </a:r>
            <a:r>
              <a:rPr lang="en-US" altLang="en-US" sz="2400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Prayers for Global Peace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ct val="100000"/>
              <a:buFontTx/>
              <a:buNone/>
              <a:tabLst/>
              <a:defRPr/>
            </a:pPr>
            <a:endParaRPr kumimoji="0" lang="en-US" altLang="en-US" sz="240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ct val="100000"/>
              <a:buFontTx/>
              <a:buNone/>
              <a:tabLst/>
              <a:defRPr/>
            </a:pPr>
            <a:r>
              <a:rPr lang="en-US" altLang="en-US" sz="2400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Date 		: Nov 10</a:t>
            </a:r>
            <a:r>
              <a:rPr lang="en-US" altLang="en-US" sz="2400" kern="0" baseline="30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altLang="en-US" sz="2400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Saturday 5:15 PM – 11</a:t>
            </a:r>
            <a:r>
              <a:rPr lang="en-US" altLang="en-US" sz="2400" kern="0" baseline="30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altLang="en-US" sz="2400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6 PM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ct val="100000"/>
              <a:buFontTx/>
              <a:buNone/>
              <a:tabLst/>
              <a:defRPr/>
            </a:pPr>
            <a:endParaRPr kumimoji="0" lang="en-US" altLang="en-US" sz="240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ct val="100000"/>
              <a:buFontTx/>
              <a:buNone/>
              <a:tabLst/>
              <a:defRPr/>
            </a:pPr>
            <a:r>
              <a:rPr lang="en-US" altLang="en-US" sz="2400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Venue 		: Walden west center, 15555 Sanborn Road, Saratoga, CA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ct val="100000"/>
              <a:buFontTx/>
              <a:buNone/>
              <a:tabLst/>
              <a:defRPr/>
            </a:pPr>
            <a:r>
              <a:rPr lang="en-US" altLang="en-US" sz="2400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		   (same as retreat venue)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ct val="100000"/>
              <a:buFontTx/>
              <a:buNone/>
              <a:tabLst/>
              <a:defRPr/>
            </a:pPr>
            <a:endParaRPr lang="en-US" altLang="en-US" sz="2400" kern="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ct val="100000"/>
              <a:buFontTx/>
              <a:buNone/>
              <a:tabLst/>
              <a:defRPr/>
            </a:pPr>
            <a:r>
              <a:rPr lang="en-US" altLang="en-US" sz="2400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Coordinators 	: </a:t>
            </a:r>
            <a:r>
              <a:rPr lang="en-US" altLang="en-US" sz="2400" kern="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Sriram</a:t>
            </a:r>
            <a:r>
              <a:rPr lang="en-US" altLang="en-US" sz="2400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400" kern="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Bandi</a:t>
            </a:r>
            <a:r>
              <a:rPr lang="en-US" altLang="en-US" sz="2400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, Asha </a:t>
            </a:r>
            <a:r>
              <a:rPr lang="en-US" altLang="en-US" sz="2400" kern="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Giridaran</a:t>
            </a:r>
            <a:r>
              <a:rPr lang="en-US" altLang="en-US" sz="2400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sz="2400" kern="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Ramanj</a:t>
            </a:r>
            <a:r>
              <a:rPr lang="en-US" altLang="en-US" sz="2400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400" kern="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Pamidi</a:t>
            </a:r>
            <a:r>
              <a:rPr lang="en-US" altLang="en-US" sz="2400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sz="2400" kern="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Usha</a:t>
            </a:r>
            <a:r>
              <a:rPr lang="en-US" altLang="en-US" sz="2400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Narayanan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ct val="100000"/>
              <a:buFontTx/>
              <a:buNone/>
              <a:tabLst/>
              <a:defRPr/>
            </a:pPr>
            <a:endParaRPr lang="en-US" altLang="en-US" sz="2400" kern="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algn="l">
              <a:buClr>
                <a:srgbClr val="595959"/>
              </a:buClr>
              <a:defRPr/>
            </a:pPr>
            <a:r>
              <a:rPr lang="en-US" altLang="en-US" sz="2400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More @</a:t>
            </a:r>
            <a:r>
              <a:rPr lang="en-US" altLang="en-US" sz="2400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alibri" panose="020F0502020204030204" pitchFamily="34" charset="0"/>
                <a:hlinkClick r:id="rId6"/>
              </a:rPr>
              <a:t> </a:t>
            </a:r>
            <a:r>
              <a:rPr lang="en-US" sz="2400" dirty="0">
                <a:solidFill>
                  <a:srgbClr val="00206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+mn-lt"/>
                <a:hlinkClick r:id="rId6"/>
              </a:rPr>
              <a:t>https://www.region7saicenters.org/gab/2018/index.html</a:t>
            </a:r>
            <a:endParaRPr lang="en-US" altLang="en-US" sz="2400" kern="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3421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6188" y="-143435"/>
            <a:ext cx="12604376" cy="719865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1806" y="-36728"/>
            <a:ext cx="1305502" cy="95690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06" y="57885"/>
            <a:ext cx="781366" cy="78661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6672" y="782425"/>
            <a:ext cx="10356895" cy="532254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10" name="TextBox 9"/>
          <p:cNvSpPr txBox="1"/>
          <p:nvPr/>
        </p:nvSpPr>
        <p:spPr>
          <a:xfrm>
            <a:off x="1259687" y="1120711"/>
            <a:ext cx="555793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Swami’s quotes on GAB</a:t>
            </a:r>
            <a:endParaRPr lang="en-US" sz="4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259687" y="2291527"/>
            <a:ext cx="9672626" cy="2716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Before the </a:t>
            </a:r>
            <a:r>
              <a:rPr kumimoji="0" lang="en-US" altLang="en-US" sz="200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Bhajans</a:t>
            </a:r>
            <a:r>
              <a:rPr kumimoji="0" lang="en-US" altLang="en-US" sz="20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are completed the world would be a girdle of  </a:t>
            </a:r>
            <a:r>
              <a:rPr kumimoji="0" lang="en-US" altLang="en-US" sz="200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Akhanda</a:t>
            </a:r>
            <a:r>
              <a:rPr kumimoji="0" lang="en-US" altLang="en-US" sz="20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sz="200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Jyothis</a:t>
            </a:r>
            <a:r>
              <a:rPr kumimoji="0" lang="en-US" altLang="en-US" sz="20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lit round the globe in Sai Units. The </a:t>
            </a:r>
            <a:r>
              <a:rPr kumimoji="0" lang="en-US" altLang="en-US" sz="200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Akhanda</a:t>
            </a:r>
            <a:r>
              <a:rPr kumimoji="0" lang="en-US" altLang="en-US" sz="20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sz="200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Jyothi</a:t>
            </a:r>
            <a:r>
              <a:rPr kumimoji="0" lang="en-US" altLang="en-US" sz="20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not only helps to concentrate the minds of devotees but </a:t>
            </a:r>
            <a:r>
              <a:rPr kumimoji="0" lang="en-US" altLang="en-US" sz="20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also promotes </a:t>
            </a:r>
            <a:r>
              <a:rPr kumimoji="0" lang="en-US" altLang="en-US" sz="20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 sense of spiritual unity and harmony among the devotees. </a:t>
            </a:r>
            <a:r>
              <a:rPr kumimoji="0" lang="en-US" altLang="en-US" sz="2000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The prayers will be for Peace in the world</a:t>
            </a:r>
            <a:r>
              <a:rPr kumimoji="0" lang="en-US" altLang="en-US" sz="20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. 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05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This is being done not for the sake of one individual, one nation, or one community. 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It is for the welfare of humanity as a whole. The </a:t>
            </a:r>
            <a:r>
              <a:rPr kumimoji="0" lang="en-US" altLang="en-US" sz="200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Bhajans</a:t>
            </a:r>
            <a:r>
              <a:rPr kumimoji="0" lang="en-US" altLang="en-US" sz="20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that are sung permeate the ether in the form of sound waves and fill the entire atmosphere, thereby, the </a:t>
            </a:r>
            <a:r>
              <a:rPr kumimoji="0" lang="en-US" altLang="en-US" sz="2000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whole environment gets purified</a:t>
            </a:r>
            <a:r>
              <a:rPr kumimoji="0" lang="en-US" altLang="en-US" sz="20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kumimoji="0" lang="en-US" altLang="en-US" sz="2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860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6188" y="-143435"/>
            <a:ext cx="12604376" cy="719865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1806" y="-36728"/>
            <a:ext cx="1305502" cy="95690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06" y="57885"/>
            <a:ext cx="781366" cy="78661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6672" y="782425"/>
            <a:ext cx="10356895" cy="532254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10" name="TextBox 9"/>
          <p:cNvSpPr txBox="1"/>
          <p:nvPr/>
        </p:nvSpPr>
        <p:spPr>
          <a:xfrm>
            <a:off x="1325142" y="1184071"/>
            <a:ext cx="25571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Sadhana…</a:t>
            </a:r>
            <a:endParaRPr lang="en-US" sz="4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1325375" y="2322246"/>
            <a:ext cx="9541250" cy="3262401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sp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None/>
              <a:defRPr sz="28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None/>
              <a:defRPr sz="28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None/>
              <a:defRPr sz="28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None/>
              <a:defRPr sz="28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None/>
              <a:defRPr sz="28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None/>
              <a:defRPr sz="28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None/>
              <a:defRPr sz="28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None/>
              <a:defRPr sz="28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None/>
              <a:defRPr sz="28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Wingdings" panose="05000000000000000000" pitchFamily="2" charset="2"/>
              <a:buChar char="q"/>
              <a:tabLst/>
              <a:defRPr/>
            </a:pPr>
            <a:r>
              <a:rPr lang="en-US" altLang="en-US" sz="2000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108 times practicing </a:t>
            </a:r>
            <a:r>
              <a:rPr lang="en-US" altLang="en-US" sz="2000" kern="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bhajans</a:t>
            </a:r>
            <a:r>
              <a:rPr lang="en-US" altLang="en-US" sz="2000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before GAB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Wingdings" panose="05000000000000000000" pitchFamily="2" charset="2"/>
              <a:buChar char="q"/>
              <a:tabLst/>
              <a:defRPr/>
            </a:pPr>
            <a:endParaRPr kumimoji="0" lang="en-US" altLang="en-US" sz="200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342900" indent="-342900" algn="l">
              <a:buClr>
                <a:srgbClr val="595959"/>
              </a:buClr>
              <a:buFont typeface="Wingdings" panose="05000000000000000000" pitchFamily="2" charset="2"/>
              <a:buChar char="q"/>
              <a:defRPr/>
            </a:pPr>
            <a:r>
              <a:rPr lang="en-US" altLang="en-US" sz="2000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Retreat Video – Finding Divinity [ Watch and discuss </a:t>
            </a:r>
            <a:r>
              <a:rPr lang="en-US" altLang="en-US" sz="2000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in study </a:t>
            </a:r>
            <a:r>
              <a:rPr lang="en-US" altLang="en-US" sz="2000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circle at centers ]</a:t>
            </a:r>
          </a:p>
          <a:p>
            <a:pPr marL="342900" indent="-342900" algn="l">
              <a:buClr>
                <a:srgbClr val="595959"/>
              </a:buClr>
              <a:buFont typeface="Wingdings" panose="05000000000000000000" pitchFamily="2" charset="2"/>
              <a:buChar char="q"/>
              <a:defRPr/>
            </a:pPr>
            <a:endParaRPr lang="en-US" sz="2000" dirty="0" smtClean="0"/>
          </a:p>
          <a:p>
            <a:pPr marL="342900" indent="-342900" algn="l">
              <a:buClr>
                <a:srgbClr val="595959"/>
              </a:buClr>
              <a:buFont typeface="Wingdings" panose="05000000000000000000" pitchFamily="2" charset="2"/>
              <a:buChar char="q"/>
              <a:defRPr/>
            </a:pPr>
            <a:r>
              <a:rPr lang="en-US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Request </a:t>
            </a:r>
            <a:r>
              <a:rPr lang="en-US" sz="2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all the singers to watch the video (Link on GAB Website) from Swami’s students. This is an excellent sharing on the nuances of </a:t>
            </a:r>
            <a:r>
              <a:rPr lang="en-US" sz="20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bhajan</a:t>
            </a:r>
            <a:r>
              <a:rPr lang="en-US" sz="2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singing and Swami’s guidelines.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Wingdings" panose="05000000000000000000" pitchFamily="2" charset="2"/>
              <a:buChar char="q"/>
              <a:tabLst/>
              <a:defRPr/>
            </a:pPr>
            <a:endParaRPr kumimoji="0" lang="en-US" altLang="en-US" sz="200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altLang="en-US" sz="200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Chant GOD’s name [ your favorite ] 21 </a:t>
            </a:r>
            <a:r>
              <a:rPr kumimoji="0" lang="en-US" altLang="en-US" sz="200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times daily.</a:t>
            </a:r>
            <a:endParaRPr kumimoji="0" lang="en-US" altLang="en-US" sz="200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ct val="100000"/>
              <a:tabLst/>
              <a:defRPr/>
            </a:pPr>
            <a:endParaRPr kumimoji="0" lang="en-US" altLang="en-US" sz="200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37155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6188" y="-143435"/>
            <a:ext cx="12604376" cy="719865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1806" y="-36728"/>
            <a:ext cx="1305502" cy="95690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06" y="57885"/>
            <a:ext cx="781366" cy="78661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6672" y="782425"/>
            <a:ext cx="10356895" cy="532254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10" name="TextBox 9"/>
          <p:cNvSpPr txBox="1"/>
          <p:nvPr/>
        </p:nvSpPr>
        <p:spPr>
          <a:xfrm>
            <a:off x="1325375" y="1329096"/>
            <a:ext cx="432682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Accommodation</a:t>
            </a:r>
            <a:r>
              <a:rPr lang="en-US" sz="4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…</a:t>
            </a:r>
            <a:endParaRPr lang="en-US" sz="4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1325375" y="2245328"/>
            <a:ext cx="9541250" cy="3262401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sp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None/>
              <a:defRPr sz="28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None/>
              <a:defRPr sz="28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None/>
              <a:defRPr sz="28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None/>
              <a:defRPr sz="28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None/>
              <a:defRPr sz="28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None/>
              <a:defRPr sz="28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None/>
              <a:defRPr sz="28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None/>
              <a:defRPr sz="28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None/>
              <a:defRPr sz="28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altLang="en-US" sz="200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Accommodation is very low… Request your support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Wingdings" panose="05000000000000000000" pitchFamily="2" charset="2"/>
              <a:buChar char="q"/>
              <a:tabLst/>
              <a:defRPr/>
            </a:pPr>
            <a:endParaRPr lang="en-US" altLang="en-US" sz="2000" kern="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altLang="en-US" sz="200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Please go to GAB URL and register for </a:t>
            </a:r>
            <a:r>
              <a:rPr kumimoji="0" lang="en-US" altLang="en-US" sz="200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accommodation</a:t>
            </a:r>
            <a:endParaRPr kumimoji="0" lang="en-US" altLang="en-US" sz="200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Wingdings" panose="05000000000000000000" pitchFamily="2" charset="2"/>
              <a:buChar char="q"/>
              <a:tabLst/>
              <a:defRPr/>
            </a:pPr>
            <a:endParaRPr lang="en-US" altLang="en-US" sz="2000" kern="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Wingdings" panose="05000000000000000000" pitchFamily="2" charset="2"/>
              <a:buChar char="q"/>
              <a:tabLst/>
              <a:defRPr/>
            </a:pPr>
            <a:r>
              <a:rPr lang="en-US" altLang="en-US" sz="2000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50$ for Age &gt; 12 , 25$ for Age group 4 to 12, Free for Age &lt; 4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Wingdings" panose="05000000000000000000" pitchFamily="2" charset="2"/>
              <a:buChar char="q"/>
              <a:tabLst/>
              <a:defRPr/>
            </a:pPr>
            <a:endParaRPr kumimoji="0" lang="en-US" altLang="en-US" sz="200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altLang="en-US" sz="200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Please look </a:t>
            </a:r>
            <a:r>
              <a:rPr lang="en-US" altLang="en-US" sz="2000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on</a:t>
            </a:r>
            <a:r>
              <a:rPr kumimoji="0" lang="en-US" altLang="en-US" sz="200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altLang="en-US" sz="200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website for items (for </a:t>
            </a:r>
            <a:r>
              <a:rPr kumimoji="0" lang="en-US" altLang="en-US" sz="200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e.g</a:t>
            </a:r>
            <a:r>
              <a:rPr kumimoji="0" lang="en-US" altLang="en-US" sz="200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bedsheets, torch light, water bottles</a:t>
            </a:r>
            <a:r>
              <a:rPr kumimoji="0" lang="en-US" altLang="en-US" sz="2000" u="none" strike="noStrike" kern="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and more…) </a:t>
            </a:r>
            <a:r>
              <a:rPr kumimoji="0" lang="en-US" altLang="en-US" sz="200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to bring as it</a:t>
            </a:r>
            <a:r>
              <a:rPr kumimoji="0" lang="en-US" altLang="en-US" sz="2000" u="none" strike="noStrike" kern="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is a </a:t>
            </a:r>
            <a:r>
              <a:rPr lang="en-US" altLang="en-US" sz="2000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ranch/retreat kind of setting</a:t>
            </a:r>
            <a:endParaRPr kumimoji="0" lang="en-US" altLang="en-US" sz="200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Wingdings" panose="05000000000000000000" pitchFamily="2" charset="2"/>
              <a:buChar char="q"/>
              <a:tabLst/>
              <a:defRPr/>
            </a:pPr>
            <a:endParaRPr kumimoji="0" lang="en-US" altLang="en-US" sz="200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Wingdings" panose="05000000000000000000" pitchFamily="2" charset="2"/>
              <a:buChar char="q"/>
              <a:tabLst/>
              <a:defRPr/>
            </a:pPr>
            <a:endParaRPr kumimoji="0" lang="en-US" altLang="en-US" sz="200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49141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6188" y="-143435"/>
            <a:ext cx="12604376" cy="719865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1806" y="-36728"/>
            <a:ext cx="1305502" cy="95690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06" y="57885"/>
            <a:ext cx="781366" cy="78661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6672" y="782425"/>
            <a:ext cx="10356895" cy="532254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10" name="TextBox 9"/>
          <p:cNvSpPr txBox="1"/>
          <p:nvPr/>
        </p:nvSpPr>
        <p:spPr>
          <a:xfrm>
            <a:off x="1325375" y="1329096"/>
            <a:ext cx="25987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Logistics…</a:t>
            </a:r>
            <a:endParaRPr lang="en-US" sz="4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1325375" y="2245328"/>
            <a:ext cx="9541250" cy="449350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sp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None/>
              <a:defRPr sz="28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None/>
              <a:defRPr sz="28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None/>
              <a:defRPr sz="28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None/>
              <a:defRPr sz="28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None/>
              <a:defRPr sz="28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None/>
              <a:defRPr sz="28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None/>
              <a:defRPr sz="28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None/>
              <a:defRPr sz="28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None/>
              <a:defRPr sz="28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altLang="en-US" sz="200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Venue is a ranch/retreat</a:t>
            </a:r>
            <a:r>
              <a:rPr kumimoji="0" lang="en-US" altLang="en-US" sz="2000" u="none" strike="noStrike" kern="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type. Please pay attention to what to bring</a:t>
            </a:r>
            <a:endParaRPr kumimoji="0" lang="en-US" altLang="en-US" sz="200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Wingdings" panose="05000000000000000000" pitchFamily="2" charset="2"/>
              <a:buChar char="q"/>
              <a:tabLst/>
              <a:defRPr/>
            </a:pPr>
            <a:endParaRPr lang="en-US" altLang="en-US" sz="2000" kern="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altLang="en-US" sz="200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Please </a:t>
            </a:r>
            <a:r>
              <a:rPr kumimoji="0" lang="en-US" altLang="en-US" sz="200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pay attention</a:t>
            </a:r>
            <a:r>
              <a:rPr kumimoji="0" lang="en-US" altLang="en-US" sz="2000" u="none" strike="noStrike" kern="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the following </a:t>
            </a:r>
            <a:r>
              <a:rPr kumimoji="0" lang="en-US" altLang="en-US" sz="200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items on the website</a:t>
            </a:r>
            <a:endParaRPr kumimoji="0" lang="en-US" altLang="en-US" sz="200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ct val="100000"/>
              <a:tabLst/>
              <a:defRPr/>
            </a:pPr>
            <a:endParaRPr kumimoji="0" lang="en-US" altLang="en-US" sz="200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800100" lvl="1" indent="-342900" algn="l">
              <a:buClr>
                <a:srgbClr val="595959"/>
              </a:buClr>
              <a:buFont typeface="Wingdings" panose="05000000000000000000" pitchFamily="2" charset="2"/>
              <a:buChar char="q"/>
              <a:defRPr/>
            </a:pPr>
            <a:r>
              <a:rPr lang="en-US" altLang="en-US" sz="2000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Winter </a:t>
            </a:r>
            <a:r>
              <a:rPr lang="en-US" altLang="en-US" sz="2000" kern="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clothings</a:t>
            </a:r>
            <a:r>
              <a:rPr lang="en-US" altLang="en-US" sz="2000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, b</a:t>
            </a:r>
            <a:r>
              <a:rPr kumimoji="0" lang="en-US" altLang="en-US" sz="200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eddings</a:t>
            </a:r>
            <a:r>
              <a:rPr kumimoji="0" lang="en-US" altLang="en-US" sz="200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, torch light, water bottles</a:t>
            </a:r>
            <a:r>
              <a:rPr kumimoji="0" lang="en-US" altLang="en-US" sz="2000" u="none" strike="noStrike" kern="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</a:p>
          <a:p>
            <a:pPr marL="800100" lvl="1" indent="-342900" algn="l">
              <a:buClr>
                <a:srgbClr val="595959"/>
              </a:buClr>
              <a:buFont typeface="Wingdings" panose="05000000000000000000" pitchFamily="2" charset="2"/>
              <a:buChar char="q"/>
              <a:defRPr/>
            </a:pPr>
            <a:r>
              <a:rPr lang="en-US" altLang="en-US" sz="2000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Medication, </a:t>
            </a:r>
            <a:r>
              <a:rPr lang="en-US" altLang="en-US" sz="2000" kern="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flipflops</a:t>
            </a:r>
            <a:r>
              <a:rPr lang="en-US" altLang="en-US" sz="2000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, bathroom supplies, small room heater, phone </a:t>
            </a:r>
            <a:r>
              <a:rPr lang="en-US" altLang="en-US" sz="2000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chargers</a:t>
            </a:r>
            <a:endParaRPr lang="en-US" altLang="en-US" sz="2000" kern="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800100" lvl="1" indent="-342900" algn="l">
              <a:buClr>
                <a:srgbClr val="595959"/>
              </a:buClr>
              <a:buFont typeface="Wingdings" panose="05000000000000000000" pitchFamily="2" charset="2"/>
              <a:buChar char="q"/>
              <a:defRPr/>
            </a:pPr>
            <a:r>
              <a:rPr lang="en-US" altLang="en-US" sz="2000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Hard copy of the maps and driving directions / no phone signal and GPS</a:t>
            </a:r>
          </a:p>
          <a:p>
            <a:pPr marL="800100" lvl="1" indent="-342900" algn="l">
              <a:buClr>
                <a:srgbClr val="595959"/>
              </a:buClr>
              <a:buFont typeface="Wingdings" panose="05000000000000000000" pitchFamily="2" charset="2"/>
              <a:buChar char="q"/>
              <a:defRPr/>
            </a:pPr>
            <a:r>
              <a:rPr lang="en-US" altLang="en-US" sz="2000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Watch for signs for driving directions as well</a:t>
            </a:r>
          </a:p>
          <a:p>
            <a:pPr marL="800100" lvl="1" indent="-342900" algn="l">
              <a:buClr>
                <a:srgbClr val="595959"/>
              </a:buClr>
              <a:buFont typeface="Wingdings" panose="05000000000000000000" pitchFamily="2" charset="2"/>
              <a:buChar char="q"/>
              <a:defRPr/>
            </a:pPr>
            <a:r>
              <a:rPr lang="en-US" altLang="en-US" sz="2000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Pickup/</a:t>
            </a:r>
            <a:r>
              <a:rPr lang="en-US" altLang="en-US" sz="2000" kern="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Dropoff</a:t>
            </a:r>
            <a:r>
              <a:rPr lang="en-US" altLang="en-US" sz="2000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location and timing on GAB URL website</a:t>
            </a:r>
          </a:p>
          <a:p>
            <a:pPr marL="800100" lvl="1" indent="-342900" algn="l">
              <a:buClr>
                <a:srgbClr val="595959"/>
              </a:buClr>
              <a:buFont typeface="Wingdings" panose="05000000000000000000" pitchFamily="2" charset="2"/>
              <a:buChar char="q"/>
              <a:defRPr/>
            </a:pPr>
            <a:endParaRPr kumimoji="0" lang="en-US" altLang="en-US" sz="2000" u="none" strike="noStrike" kern="0" cap="none" spc="0" normalizeH="0" noProof="0" dirty="0" smtClean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800100" lvl="1" indent="-342900" algn="l">
              <a:buClr>
                <a:srgbClr val="595959"/>
              </a:buClr>
              <a:buFont typeface="Wingdings" panose="05000000000000000000" pitchFamily="2" charset="2"/>
              <a:buChar char="q"/>
              <a:defRPr/>
            </a:pPr>
            <a:endParaRPr kumimoji="0" lang="en-US" altLang="en-US" sz="2000" u="none" strike="noStrike" kern="0" cap="none" spc="0" normalizeH="0" noProof="0" dirty="0" smtClean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Wingdings" panose="05000000000000000000" pitchFamily="2" charset="2"/>
              <a:buChar char="q"/>
              <a:tabLst/>
              <a:defRPr/>
            </a:pPr>
            <a:endParaRPr kumimoji="0" lang="en-US" altLang="en-US" sz="200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Wingdings" panose="05000000000000000000" pitchFamily="2" charset="2"/>
              <a:buChar char="q"/>
              <a:tabLst/>
              <a:defRPr/>
            </a:pPr>
            <a:endParaRPr kumimoji="0" lang="en-US" altLang="en-US" sz="200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Wingdings" panose="05000000000000000000" pitchFamily="2" charset="2"/>
              <a:buChar char="q"/>
              <a:tabLst/>
              <a:defRPr/>
            </a:pPr>
            <a:endParaRPr kumimoji="0" lang="en-US" altLang="en-US" sz="200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29247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6188" y="-143435"/>
            <a:ext cx="12604376" cy="719865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1806" y="-36728"/>
            <a:ext cx="1305502" cy="95690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06" y="57885"/>
            <a:ext cx="781366" cy="78661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6672" y="782425"/>
            <a:ext cx="10356895" cy="532254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10" name="TextBox 9"/>
          <p:cNvSpPr txBox="1"/>
          <p:nvPr/>
        </p:nvSpPr>
        <p:spPr>
          <a:xfrm>
            <a:off x="1325375" y="1329096"/>
            <a:ext cx="306686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Volunteers…</a:t>
            </a:r>
            <a:endParaRPr lang="en-US" sz="4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1325375" y="2245328"/>
            <a:ext cx="9541250" cy="5109061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sp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None/>
              <a:defRPr sz="28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None/>
              <a:defRPr sz="28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None/>
              <a:defRPr sz="28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None/>
              <a:defRPr sz="28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None/>
              <a:defRPr sz="28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None/>
              <a:defRPr sz="28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None/>
              <a:defRPr sz="28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None/>
              <a:defRPr sz="28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None/>
              <a:defRPr sz="28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altLang="en-US" sz="200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Venue is new and</a:t>
            </a:r>
            <a:r>
              <a:rPr kumimoji="0" lang="en-US" altLang="en-US" sz="2000" u="none" strike="noStrike" kern="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halls are spread across. </a:t>
            </a:r>
          </a:p>
          <a:p>
            <a:pPr marL="342900" indent="-342900" algn="l">
              <a:buClr>
                <a:srgbClr val="595959"/>
              </a:buClr>
              <a:buFont typeface="Wingdings" panose="05000000000000000000" pitchFamily="2" charset="2"/>
              <a:buChar char="q"/>
              <a:defRPr/>
            </a:pPr>
            <a:endParaRPr lang="en-US" altLang="en-US" sz="2000" kern="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l">
              <a:buClr>
                <a:srgbClr val="595959"/>
              </a:buClr>
              <a:buFont typeface="Wingdings" panose="05000000000000000000" pitchFamily="2" charset="2"/>
              <a:buChar char="q"/>
              <a:defRPr/>
            </a:pPr>
            <a:r>
              <a:rPr lang="en-US" altLang="en-US" sz="2000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Current </a:t>
            </a:r>
            <a:r>
              <a:rPr lang="en-US" altLang="en-US" sz="2000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participation of volunteers is </a:t>
            </a:r>
            <a:r>
              <a:rPr lang="en-US" altLang="en-US" sz="2000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very low. </a:t>
            </a:r>
            <a:r>
              <a:rPr lang="en-US" altLang="en-US" sz="2000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Need more volunteers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Wingdings" panose="05000000000000000000" pitchFamily="2" charset="2"/>
              <a:buChar char="q"/>
              <a:tabLst/>
              <a:defRPr/>
            </a:pPr>
            <a:endParaRPr kumimoji="0" lang="en-US" altLang="en-US" sz="200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altLang="en-US" sz="200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Signup Sheets</a:t>
            </a:r>
            <a:r>
              <a:rPr kumimoji="0" lang="en-US" altLang="en-US" sz="2000" u="none" strike="noStrike" kern="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are online or at service desk at centers</a:t>
            </a:r>
            <a:endParaRPr kumimoji="0" lang="en-US" altLang="en-US" sz="200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ct val="100000"/>
              <a:tabLst/>
              <a:defRPr/>
            </a:pPr>
            <a:endParaRPr kumimoji="0" lang="en-US" altLang="en-US" sz="200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800100" lvl="1" indent="-342900" algn="l">
              <a:buClr>
                <a:srgbClr val="595959"/>
              </a:buClr>
              <a:buFont typeface="Wingdings" panose="05000000000000000000" pitchFamily="2" charset="2"/>
              <a:buChar char="q"/>
              <a:defRPr/>
            </a:pPr>
            <a:r>
              <a:rPr lang="en-US" altLang="en-US" sz="2000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Signup for adjacent to your center slots. For. </a:t>
            </a:r>
            <a:r>
              <a:rPr lang="en-US" altLang="en-US" sz="2000" kern="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E.g</a:t>
            </a:r>
            <a:r>
              <a:rPr lang="en-US" altLang="en-US" sz="2000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if your center slot is at 7 to 8 PM, then please signup for 6 to 7 or 8 to 9 PM slots</a:t>
            </a:r>
          </a:p>
          <a:p>
            <a:pPr marL="800100" lvl="1" indent="-342900" algn="l">
              <a:buClr>
                <a:srgbClr val="595959"/>
              </a:buClr>
              <a:buFont typeface="Wingdings" panose="05000000000000000000" pitchFamily="2" charset="2"/>
              <a:buChar char="q"/>
              <a:defRPr/>
            </a:pPr>
            <a:r>
              <a:rPr lang="en-US" altLang="en-US" sz="2000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Attend a volunteer briefing session with the coordinator before serving</a:t>
            </a:r>
          </a:p>
          <a:p>
            <a:pPr marL="800100" lvl="1" indent="-342900" algn="l">
              <a:buClr>
                <a:srgbClr val="595959"/>
              </a:buClr>
              <a:buFont typeface="Wingdings" panose="05000000000000000000" pitchFamily="2" charset="2"/>
              <a:buChar char="q"/>
              <a:defRPr/>
            </a:pPr>
            <a:r>
              <a:rPr lang="en-US" altLang="en-US" sz="2000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Many </a:t>
            </a:r>
            <a:r>
              <a:rPr lang="en-US" altLang="en-US" sz="2000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opportunities… Food, Parking, more Ushers, night time duties, setup, cleanup</a:t>
            </a:r>
          </a:p>
          <a:p>
            <a:pPr marL="800100" lvl="1" indent="-342900" algn="l">
              <a:buClr>
                <a:srgbClr val="595959"/>
              </a:buClr>
              <a:buFont typeface="Wingdings" panose="05000000000000000000" pitchFamily="2" charset="2"/>
              <a:buChar char="q"/>
              <a:defRPr/>
            </a:pPr>
            <a:endParaRPr kumimoji="0" lang="en-US" altLang="en-US" sz="2000" u="none" strike="noStrike" kern="0" cap="none" spc="0" normalizeH="0" noProof="0" dirty="0" smtClean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800100" lvl="1" indent="-342900" algn="l">
              <a:buClr>
                <a:srgbClr val="595959"/>
              </a:buClr>
              <a:buFont typeface="Wingdings" panose="05000000000000000000" pitchFamily="2" charset="2"/>
              <a:buChar char="q"/>
              <a:defRPr/>
            </a:pPr>
            <a:endParaRPr kumimoji="0" lang="en-US" altLang="en-US" sz="2000" u="none" strike="noStrike" kern="0" cap="none" spc="0" normalizeH="0" noProof="0" dirty="0" smtClean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Wingdings" panose="05000000000000000000" pitchFamily="2" charset="2"/>
              <a:buChar char="q"/>
              <a:tabLst/>
              <a:defRPr/>
            </a:pPr>
            <a:endParaRPr kumimoji="0" lang="en-US" altLang="en-US" sz="200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Wingdings" panose="05000000000000000000" pitchFamily="2" charset="2"/>
              <a:buChar char="q"/>
              <a:tabLst/>
              <a:defRPr/>
            </a:pPr>
            <a:endParaRPr kumimoji="0" lang="en-US" altLang="en-US" sz="200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Wingdings" panose="05000000000000000000" pitchFamily="2" charset="2"/>
              <a:buChar char="q"/>
              <a:tabLst/>
              <a:defRPr/>
            </a:pPr>
            <a:endParaRPr kumimoji="0" lang="en-US" altLang="en-US" sz="200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86961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6188" y="-143435"/>
            <a:ext cx="12604376" cy="719865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1806" y="-36728"/>
            <a:ext cx="1305502" cy="95690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06" y="57885"/>
            <a:ext cx="781366" cy="78661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6672" y="782425"/>
            <a:ext cx="10356895" cy="532254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10" name="TextBox 9"/>
          <p:cNvSpPr txBox="1"/>
          <p:nvPr/>
        </p:nvSpPr>
        <p:spPr>
          <a:xfrm>
            <a:off x="1325375" y="1329096"/>
            <a:ext cx="175560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Food…</a:t>
            </a:r>
            <a:endParaRPr lang="en-US" sz="4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1325375" y="2245328"/>
            <a:ext cx="9541250" cy="3262401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sp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None/>
              <a:defRPr sz="28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None/>
              <a:defRPr sz="28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None/>
              <a:defRPr sz="28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None/>
              <a:defRPr sz="28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None/>
              <a:defRPr sz="28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None/>
              <a:defRPr sz="28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None/>
              <a:defRPr sz="28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None/>
              <a:defRPr sz="28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None/>
              <a:defRPr sz="28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altLang="en-US" sz="200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Saturday Dinner, Sunday Breakfast and Sunday Lunch</a:t>
            </a:r>
            <a:endParaRPr kumimoji="0" lang="en-US" altLang="en-US" sz="2000" u="none" strike="noStrike" kern="0" cap="none" spc="0" normalizeH="0" noProof="0" dirty="0" smtClean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342900" indent="-342900" algn="l">
              <a:buClr>
                <a:srgbClr val="595959"/>
              </a:buClr>
              <a:buFont typeface="Wingdings" panose="05000000000000000000" pitchFamily="2" charset="2"/>
              <a:buChar char="q"/>
              <a:defRPr/>
            </a:pPr>
            <a:endParaRPr lang="en-US" altLang="en-US" sz="2000" kern="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l">
              <a:buClr>
                <a:srgbClr val="595959"/>
              </a:buClr>
              <a:buFont typeface="Wingdings" panose="05000000000000000000" pitchFamily="2" charset="2"/>
              <a:buChar char="q"/>
              <a:defRPr/>
            </a:pPr>
            <a:r>
              <a:rPr lang="en-US" altLang="en-US" sz="2000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Timings will be at the registration desk at Walden west when you arrive</a:t>
            </a:r>
            <a:endParaRPr lang="en-US" altLang="en-US" sz="2000" kern="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Wingdings" panose="05000000000000000000" pitchFamily="2" charset="2"/>
              <a:buChar char="q"/>
              <a:tabLst/>
              <a:defRPr/>
            </a:pPr>
            <a:endParaRPr kumimoji="0" lang="en-US" altLang="en-US" sz="200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Wingdings" panose="05000000000000000000" pitchFamily="2" charset="2"/>
              <a:buChar char="q"/>
              <a:tabLst/>
              <a:defRPr/>
            </a:pPr>
            <a:r>
              <a:rPr lang="en-US" altLang="en-US" sz="2000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Food signups</a:t>
            </a:r>
            <a:endParaRPr kumimoji="0" lang="en-US" altLang="en-US" sz="200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ct val="100000"/>
              <a:tabLst/>
              <a:defRPr/>
            </a:pPr>
            <a:endParaRPr kumimoji="0" lang="en-US" altLang="en-US" sz="200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800100" lvl="1" indent="-342900" algn="l">
              <a:buClr>
                <a:srgbClr val="595959"/>
              </a:buClr>
              <a:buFont typeface="Wingdings" panose="05000000000000000000" pitchFamily="2" charset="2"/>
              <a:buChar char="q"/>
              <a:defRPr/>
            </a:pPr>
            <a:r>
              <a:rPr lang="en-US" altLang="en-US" sz="2000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Please work with Service coordinators to signup for food and food related logistics items</a:t>
            </a:r>
            <a:endParaRPr kumimoji="0" lang="en-US" altLang="en-US" sz="200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Wingdings" panose="05000000000000000000" pitchFamily="2" charset="2"/>
              <a:buChar char="q"/>
              <a:tabLst/>
              <a:defRPr/>
            </a:pPr>
            <a:endParaRPr kumimoji="0" lang="en-US" altLang="en-US" sz="200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Wingdings" panose="05000000000000000000" pitchFamily="2" charset="2"/>
              <a:buChar char="q"/>
              <a:tabLst/>
              <a:defRPr/>
            </a:pPr>
            <a:endParaRPr kumimoji="0" lang="en-US" altLang="en-US" sz="200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224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6188" y="-143435"/>
            <a:ext cx="12604376" cy="719865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1806" y="-36728"/>
            <a:ext cx="1305502" cy="95690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06" y="57885"/>
            <a:ext cx="781366" cy="78661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6672" y="782425"/>
            <a:ext cx="10356895" cy="532254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10" name="TextBox 9"/>
          <p:cNvSpPr txBox="1"/>
          <p:nvPr/>
        </p:nvSpPr>
        <p:spPr>
          <a:xfrm>
            <a:off x="1078166" y="743684"/>
            <a:ext cx="252986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Sessions…</a:t>
            </a:r>
            <a:endParaRPr lang="en-US" sz="4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4677092"/>
              </p:ext>
            </p:extLst>
          </p:nvPr>
        </p:nvGraphicFramePr>
        <p:xfrm>
          <a:off x="2169459" y="1507203"/>
          <a:ext cx="7736541" cy="4494973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5403570">
                  <a:extLst>
                    <a:ext uri="{9D8B030D-6E8A-4147-A177-3AD203B41FA5}">
                      <a16:colId xmlns:a16="http://schemas.microsoft.com/office/drawing/2014/main" xmlns="" val="2422096025"/>
                    </a:ext>
                  </a:extLst>
                </a:gridCol>
                <a:gridCol w="2332971">
                  <a:extLst>
                    <a:ext uri="{9D8B030D-6E8A-4147-A177-3AD203B41FA5}">
                      <a16:colId xmlns:a16="http://schemas.microsoft.com/office/drawing/2014/main" xmlns="" val="3035184165"/>
                    </a:ext>
                  </a:extLst>
                </a:gridCol>
              </a:tblGrid>
              <a:tr h="161161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Program/Center</a:t>
                      </a:r>
                      <a:endParaRPr lang="en-US" sz="2000" b="1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18314" marR="18314" marT="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Time</a:t>
                      </a:r>
                      <a:endParaRPr lang="en-US" sz="2000" b="1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18314" marR="18314" marT="0" marB="0" anchor="b"/>
                </a:tc>
                <a:extLst>
                  <a:ext uri="{0D108BD9-81ED-4DB2-BD59-A6C34878D82A}">
                    <a16:rowId xmlns:a16="http://schemas.microsoft.com/office/drawing/2014/main" xmlns="" val="1688719437"/>
                  </a:ext>
                </a:extLst>
              </a:tr>
              <a:tr h="322321">
                <a:tc>
                  <a:txBody>
                    <a:bodyPr/>
                    <a:lstStyle/>
                    <a:p>
                      <a:pPr rtl="0" fontAlgn="b"/>
                      <a:r>
                        <a:rPr lang="en-US" sz="200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Multi-Faith/ Rudram Chanting</a:t>
                      </a:r>
                      <a:endParaRPr lang="en-US" sz="2000" b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18314" marR="18314" marT="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5:15 - 5:48 PM</a:t>
                      </a:r>
                      <a:endParaRPr lang="en-US" sz="2000" b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18314" marR="18314" marT="0" marB="0" anchor="b"/>
                </a:tc>
                <a:extLst>
                  <a:ext uri="{0D108BD9-81ED-4DB2-BD59-A6C34878D82A}">
                    <a16:rowId xmlns:a16="http://schemas.microsoft.com/office/drawing/2014/main" xmlns="" val="516527812"/>
                  </a:ext>
                </a:extLst>
              </a:tr>
              <a:tr h="322321">
                <a:tc>
                  <a:txBody>
                    <a:bodyPr/>
                    <a:lstStyle/>
                    <a:p>
                      <a:pPr rtl="0" fontAlgn="b"/>
                      <a:r>
                        <a:rPr lang="en-US" sz="200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Meditation/ Silent Sitting</a:t>
                      </a:r>
                      <a:endParaRPr lang="en-US" sz="2000" b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18314" marR="18314" marT="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5:48 - 6:00 PM</a:t>
                      </a:r>
                      <a:endParaRPr lang="en-US" sz="2000" b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18314" marR="18314" marT="0" marB="0" anchor="b"/>
                </a:tc>
                <a:extLst>
                  <a:ext uri="{0D108BD9-81ED-4DB2-BD59-A6C34878D82A}">
                    <a16:rowId xmlns:a16="http://schemas.microsoft.com/office/drawing/2014/main" xmlns="" val="3054948761"/>
                  </a:ext>
                </a:extLst>
              </a:tr>
              <a:tr h="322321">
                <a:tc>
                  <a:txBody>
                    <a:bodyPr/>
                    <a:lstStyle/>
                    <a:p>
                      <a:pPr rtl="0" fontAlgn="b"/>
                      <a:r>
                        <a:rPr lang="en-US" sz="200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GAB Unity Session</a:t>
                      </a:r>
                      <a:endParaRPr lang="en-US" sz="2000" b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18314" marR="18314" marT="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6:00 - 7:15 PM</a:t>
                      </a:r>
                      <a:endParaRPr lang="en-US" sz="2000" b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18314" marR="18314" marT="0" marB="0" anchor="b"/>
                </a:tc>
                <a:extLst>
                  <a:ext uri="{0D108BD9-81ED-4DB2-BD59-A6C34878D82A}">
                    <a16:rowId xmlns:a16="http://schemas.microsoft.com/office/drawing/2014/main" xmlns="" val="2967420548"/>
                  </a:ext>
                </a:extLst>
              </a:tr>
              <a:tr h="322321">
                <a:tc>
                  <a:txBody>
                    <a:bodyPr/>
                    <a:lstStyle/>
                    <a:p>
                      <a:pPr rtl="0" fontAlgn="b"/>
                      <a:r>
                        <a:rPr lang="en-US" sz="200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Sacramento</a:t>
                      </a:r>
                      <a:endParaRPr lang="en-US" sz="2000" b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18314" marR="18314" marT="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7:15 - 8:30 PM</a:t>
                      </a:r>
                      <a:endParaRPr lang="en-US" sz="2000" b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18314" marR="18314" marT="0" marB="0" anchor="b"/>
                </a:tc>
                <a:extLst>
                  <a:ext uri="{0D108BD9-81ED-4DB2-BD59-A6C34878D82A}">
                    <a16:rowId xmlns:a16="http://schemas.microsoft.com/office/drawing/2014/main" xmlns="" val="4063177877"/>
                  </a:ext>
                </a:extLst>
              </a:tr>
              <a:tr h="322321">
                <a:tc>
                  <a:txBody>
                    <a:bodyPr/>
                    <a:lstStyle/>
                    <a:p>
                      <a:pPr rtl="0" fontAlgn="b"/>
                      <a:r>
                        <a:rPr lang="en-US" sz="200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Fremont</a:t>
                      </a:r>
                      <a:endParaRPr lang="en-US" sz="2000" b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18314" marR="18314" marT="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8:30 - 10:15 PM</a:t>
                      </a:r>
                      <a:endParaRPr lang="en-US" sz="2000" b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18314" marR="18314" marT="0" marB="0" anchor="b"/>
                </a:tc>
                <a:extLst>
                  <a:ext uri="{0D108BD9-81ED-4DB2-BD59-A6C34878D82A}">
                    <a16:rowId xmlns:a16="http://schemas.microsoft.com/office/drawing/2014/main" xmlns="" val="4124998118"/>
                  </a:ext>
                </a:extLst>
              </a:tr>
              <a:tr h="322321">
                <a:tc>
                  <a:txBody>
                    <a:bodyPr/>
                    <a:lstStyle/>
                    <a:p>
                      <a:pPr rtl="0" fontAlgn="b"/>
                      <a:r>
                        <a:rPr lang="en-US" sz="200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San Jose</a:t>
                      </a:r>
                      <a:endParaRPr lang="en-US" sz="2000" b="0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18314" marR="18314" marT="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10:15 - 11:15 PM</a:t>
                      </a:r>
                      <a:endParaRPr lang="en-US" sz="2000" b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18314" marR="18314" marT="0" marB="0" anchor="b"/>
                </a:tc>
                <a:extLst>
                  <a:ext uri="{0D108BD9-81ED-4DB2-BD59-A6C34878D82A}">
                    <a16:rowId xmlns:a16="http://schemas.microsoft.com/office/drawing/2014/main" xmlns="" val="1783150388"/>
                  </a:ext>
                </a:extLst>
              </a:tr>
              <a:tr h="322321">
                <a:tc>
                  <a:txBody>
                    <a:bodyPr/>
                    <a:lstStyle/>
                    <a:p>
                      <a:pPr rtl="0" fontAlgn="b"/>
                      <a:r>
                        <a:rPr lang="en-US" sz="200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San Francisco</a:t>
                      </a:r>
                      <a:endParaRPr lang="en-US" sz="2000" b="0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18314" marR="18314" marT="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11:15 - 11:45 PM</a:t>
                      </a:r>
                      <a:endParaRPr lang="en-US" sz="2000" b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18314" marR="18314" marT="0" marB="0" anchor="b"/>
                </a:tc>
                <a:extLst>
                  <a:ext uri="{0D108BD9-81ED-4DB2-BD59-A6C34878D82A}">
                    <a16:rowId xmlns:a16="http://schemas.microsoft.com/office/drawing/2014/main" xmlns="" val="3875192011"/>
                  </a:ext>
                </a:extLst>
              </a:tr>
              <a:tr h="322321">
                <a:tc>
                  <a:txBody>
                    <a:bodyPr/>
                    <a:lstStyle/>
                    <a:p>
                      <a:pPr rtl="0" fontAlgn="b"/>
                      <a:r>
                        <a:rPr lang="en-US" sz="200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Oakland</a:t>
                      </a:r>
                      <a:endParaRPr lang="en-US" sz="2000" b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18314" marR="18314" marT="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11:45 - 12:30 AM</a:t>
                      </a:r>
                      <a:endParaRPr lang="en-US" sz="2000" b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18314" marR="18314" marT="0" marB="0" anchor="b"/>
                </a:tc>
                <a:extLst>
                  <a:ext uri="{0D108BD9-81ED-4DB2-BD59-A6C34878D82A}">
                    <a16:rowId xmlns:a16="http://schemas.microsoft.com/office/drawing/2014/main" xmlns="" val="3553734526"/>
                  </a:ext>
                </a:extLst>
              </a:tr>
              <a:tr h="322321">
                <a:tc>
                  <a:txBody>
                    <a:bodyPr/>
                    <a:lstStyle/>
                    <a:p>
                      <a:pPr rtl="0" fontAlgn="b"/>
                      <a:r>
                        <a:rPr lang="en-US" sz="200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Tri-Valley</a:t>
                      </a:r>
                      <a:endParaRPr lang="en-US" sz="2000" b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18314" marR="18314" marT="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12:30 - 1:15 AM</a:t>
                      </a:r>
                      <a:endParaRPr lang="en-US" sz="2000" b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18314" marR="18314" marT="0" marB="0" anchor="b"/>
                </a:tc>
                <a:extLst>
                  <a:ext uri="{0D108BD9-81ED-4DB2-BD59-A6C34878D82A}">
                    <a16:rowId xmlns:a16="http://schemas.microsoft.com/office/drawing/2014/main" xmlns="" val="20599490"/>
                  </a:ext>
                </a:extLst>
              </a:tr>
              <a:tr h="322321">
                <a:tc>
                  <a:txBody>
                    <a:bodyPr/>
                    <a:lstStyle/>
                    <a:p>
                      <a:pPr rtl="0" fontAlgn="b"/>
                      <a:r>
                        <a:rPr lang="en-US" sz="200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CSJ</a:t>
                      </a:r>
                      <a:endParaRPr lang="en-US" sz="2000" b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18314" marR="18314" marT="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1:15 - 2:45 AM</a:t>
                      </a:r>
                      <a:endParaRPr lang="en-US" sz="2000" b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18314" marR="18314" marT="0" marB="0" anchor="b"/>
                </a:tc>
                <a:extLst>
                  <a:ext uri="{0D108BD9-81ED-4DB2-BD59-A6C34878D82A}">
                    <a16:rowId xmlns:a16="http://schemas.microsoft.com/office/drawing/2014/main" xmlns="" val="487235913"/>
                  </a:ext>
                </a:extLst>
              </a:tr>
              <a:tr h="322321">
                <a:tc>
                  <a:txBody>
                    <a:bodyPr/>
                    <a:lstStyle/>
                    <a:p>
                      <a:pPr rtl="0" fontAlgn="b"/>
                      <a:r>
                        <a:rPr lang="en-US" sz="200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YA</a:t>
                      </a:r>
                      <a:endParaRPr lang="en-US" sz="2000" b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18314" marR="18314" marT="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2:45 - 5:00 AM</a:t>
                      </a:r>
                      <a:endParaRPr lang="en-US" sz="2000" b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18314" marR="18314" marT="0" marB="0" anchor="b"/>
                </a:tc>
                <a:extLst>
                  <a:ext uri="{0D108BD9-81ED-4DB2-BD59-A6C34878D82A}">
                    <a16:rowId xmlns:a16="http://schemas.microsoft.com/office/drawing/2014/main" xmlns="" val="2640206734"/>
                  </a:ext>
                </a:extLst>
              </a:tr>
              <a:tr h="322321">
                <a:tc>
                  <a:txBody>
                    <a:bodyPr/>
                    <a:lstStyle/>
                    <a:p>
                      <a:pPr rtl="0" fontAlgn="b"/>
                      <a:r>
                        <a:rPr lang="en-US" sz="200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Suprabhatam</a:t>
                      </a:r>
                      <a:endParaRPr lang="en-US" sz="2000" b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18314" marR="18314" marT="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5:00 - 5:30 AM</a:t>
                      </a:r>
                      <a:endParaRPr lang="en-US" sz="2000" b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18314" marR="18314" marT="0" marB="0" anchor="b"/>
                </a:tc>
                <a:extLst>
                  <a:ext uri="{0D108BD9-81ED-4DB2-BD59-A6C34878D82A}">
                    <a16:rowId xmlns:a16="http://schemas.microsoft.com/office/drawing/2014/main" xmlns="" val="3421866987"/>
                  </a:ext>
                </a:extLst>
              </a:tr>
              <a:tr h="322321">
                <a:tc>
                  <a:txBody>
                    <a:bodyPr/>
                    <a:lstStyle/>
                    <a:p>
                      <a:pPr rtl="0" fontAlgn="b"/>
                      <a:r>
                        <a:rPr lang="en-US" sz="200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Unison (+ Nagar Sankeerthan)</a:t>
                      </a:r>
                      <a:endParaRPr lang="en-US" sz="2000" b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18314" marR="18314" marT="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5:30 - 6:00 AM</a:t>
                      </a:r>
                      <a:endParaRPr lang="en-US" sz="2000" b="0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18314" marR="18314" marT="0" marB="0" anchor="b"/>
                </a:tc>
                <a:extLst>
                  <a:ext uri="{0D108BD9-81ED-4DB2-BD59-A6C34878D82A}">
                    <a16:rowId xmlns:a16="http://schemas.microsoft.com/office/drawing/2014/main" xmlns="" val="28205818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06870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{CA405050-47F0-4D4C-BB7B-247DECC4CDA6}tf10001058</Template>
  <TotalTime>4850</TotalTime>
  <Words>508</Words>
  <Application>Microsoft Macintosh PowerPoint</Application>
  <PresentationFormat>Widescreen</PresentationFormat>
  <Paragraphs>127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Bangla Sangam MN</vt:lpstr>
      <vt:lpstr>Book Antiqua</vt:lpstr>
      <vt:lpstr>Calibri Light</vt:lpstr>
      <vt:lpstr>Georgia</vt:lpstr>
      <vt:lpstr>Arial</vt:lpstr>
      <vt:lpstr>Calibri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15.0022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Balamurugan Natarajan</dc:creator>
  <cp:lastModifiedBy>Microsoft Office User</cp:lastModifiedBy>
  <cp:revision>93</cp:revision>
  <dcterms:created xsi:type="dcterms:W3CDTF">2018-09-07T02:57:20Z</dcterms:created>
  <dcterms:modified xsi:type="dcterms:W3CDTF">2018-10-16T06:18:08Z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f9cf2da1-2c3f-45d0-b055-2ede070a0b5f_Enabled">
    <vt:lpwstr>True</vt:lpwstr>
  </property>
  <property fmtid="{D5CDD505-2E9C-101B-9397-08002B2CF9AE}" pid="3" name="MSIP_Label_f9cf2da1-2c3f-45d0-b055-2ede070a0b5f_SiteId">
    <vt:lpwstr>bb2ed304-4099-49cf-b081-cbb7a3a580ca</vt:lpwstr>
  </property>
  <property fmtid="{D5CDD505-2E9C-101B-9397-08002B2CF9AE}" pid="4" name="MSIP_Label_f9cf2da1-2c3f-45d0-b055-2ede070a0b5f_Owner">
    <vt:lpwstr>Murali.Krishnaiyer@Verint.com</vt:lpwstr>
  </property>
  <property fmtid="{D5CDD505-2E9C-101B-9397-08002B2CF9AE}" pid="5" name="MSIP_Label_f9cf2da1-2c3f-45d0-b055-2ede070a0b5f_SetDate">
    <vt:lpwstr>2018-10-12T18:08:19.4020623Z</vt:lpwstr>
  </property>
  <property fmtid="{D5CDD505-2E9C-101B-9397-08002B2CF9AE}" pid="6" name="MSIP_Label_f9cf2da1-2c3f-45d0-b055-2ede070a0b5f_Name">
    <vt:lpwstr>Public</vt:lpwstr>
  </property>
  <property fmtid="{D5CDD505-2E9C-101B-9397-08002B2CF9AE}" pid="7" name="MSIP_Label_f9cf2da1-2c3f-45d0-b055-2ede070a0b5f_Application">
    <vt:lpwstr>Microsoft Azure Information Protection</vt:lpwstr>
  </property>
  <property fmtid="{D5CDD505-2E9C-101B-9397-08002B2CF9AE}" pid="8" name="MSIP_Label_f9cf2da1-2c3f-45d0-b055-2ede070a0b5f_Extended_MSFT_Method">
    <vt:lpwstr>Automatic</vt:lpwstr>
  </property>
  <property fmtid="{D5CDD505-2E9C-101B-9397-08002B2CF9AE}" pid="9" name="Sensitivity">
    <vt:lpwstr>Public</vt:lpwstr>
  </property>
</Properties>
</file>